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425" r:id="rId5"/>
    <p:sldId id="422" r:id="rId6"/>
    <p:sldId id="417" r:id="rId7"/>
    <p:sldId id="410" r:id="rId8"/>
    <p:sldId id="411" r:id="rId9"/>
    <p:sldId id="418" r:id="rId10"/>
    <p:sldId id="414" r:id="rId11"/>
    <p:sldId id="421" r:id="rId12"/>
    <p:sldId id="424" r:id="rId13"/>
    <p:sldId id="423" r:id="rId14"/>
    <p:sldId id="419" r:id="rId15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 bosatte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'Ark1'!$A$2:$A$12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'Ark1'!$B$2:$B$12</c:f>
              <c:numCache>
                <c:formatCode>General</c:formatCode>
                <c:ptCount val="11"/>
                <c:pt idx="0">
                  <c:v>3838</c:v>
                </c:pt>
                <c:pt idx="1">
                  <c:v>4430</c:v>
                </c:pt>
                <c:pt idx="2">
                  <c:v>6090</c:v>
                </c:pt>
                <c:pt idx="3">
                  <c:v>5800</c:v>
                </c:pt>
                <c:pt idx="4">
                  <c:v>5300</c:v>
                </c:pt>
                <c:pt idx="5">
                  <c:v>5740</c:v>
                </c:pt>
                <c:pt idx="6">
                  <c:v>6550</c:v>
                </c:pt>
                <c:pt idx="7">
                  <c:v>7800</c:v>
                </c:pt>
                <c:pt idx="8">
                  <c:v>11500</c:v>
                </c:pt>
                <c:pt idx="9">
                  <c:v>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713944"/>
        <c:axId val="316712768"/>
      </c:barChart>
      <c:catAx>
        <c:axId val="31671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712768"/>
        <c:crosses val="autoZero"/>
        <c:auto val="1"/>
        <c:lblAlgn val="ctr"/>
        <c:lblOffset val="100"/>
        <c:noMultiLvlLbl val="0"/>
      </c:catAx>
      <c:valAx>
        <c:axId val="31671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713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0.82888</cdr:x>
      <cdr:y>0.29305</cdr:y>
    </cdr:from>
    <cdr:to>
      <cdr:x>0.93571</cdr:x>
      <cdr:y>0.49389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5894360" y="1128944"/>
          <a:ext cx="759691" cy="773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2000" b="1" dirty="0" smtClean="0"/>
            <a:t>?</a:t>
          </a:r>
          <a:endParaRPr lang="nb-NO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7316-5766-3D43-802B-589053A4F28D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53F5-24A0-EF4B-AD23-106311B03B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23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1579-3C53-CD43-804F-179BB722BA17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CDC6-102A-9244-96CD-7F30BA095D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25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F9BDF-8701-4371-98A0-A8FE13F5BDC1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9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3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precondition of voluntary municipal participation and good operating parameters, KS has assumed a role in contributing to obtaining enough places in the municipalities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municipalities themselves decide, through a political decision, whether they can or want to take in the number that the State would like. We see that municipalities with a good basis for work and education take in the most.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1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8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15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40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Norge</a:t>
            </a:r>
            <a:r>
              <a:rPr lang="nb-NO" baseline="0" dirty="0" smtClean="0"/>
              <a:t> har absolutt den beste modellen for god integrering. Utdanningsmuligheter og arbeid er det viktigste, men også nærhet til slekt og venner vil bidra til integrering i samfunnet. Forskjellen til Sverige blir at de får egne leiligheter og ikke blir boende under trange boforhold hos andre.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83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 happens via a calculations committee, which works out how much it costs the municipalities to settle and educate refugees for the first five years after relocation.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starting point for the integration grant.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municipality receives an amount of money per person over the five years for settlement and integration.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there is an additional grant over three years for Norwegian language education.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55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Financing happens via a calculations committee, which works out how much it costs the municipalities to settle and educate refugees for the first five years after relocation. </a:t>
            </a:r>
            <a:r>
              <a:rPr lang="en-US" dirty="0" smtClean="0"/>
              <a:t>This is the starting point for the integration grant.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13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municipalities settle the refugees first once housing and an offer of qualifications is in place. All those who are placed in a municipality receive good support and monitoring from day 1.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87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7683500" y="5911850"/>
            <a:ext cx="127635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498170" y="2794020"/>
            <a:ext cx="64008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9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/>
              <a:pPr/>
              <a:t>18.01.2016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A6CE-277B-024A-8B1A-BE182A2883E2}" type="datetimeFigureOut">
              <a:rPr lang="nb-NO" smtClean="0"/>
              <a:pPr/>
              <a:t>18.01.2016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303960" y="2196036"/>
            <a:ext cx="7294461" cy="721278"/>
          </a:xfrm>
        </p:spPr>
        <p:txBody>
          <a:bodyPr/>
          <a:lstStyle/>
          <a:p>
            <a:pPr algn="ctr"/>
            <a:r>
              <a:rPr lang="lv-LV" dirty="0" smtClean="0"/>
              <a:t>Bēgļu izmitināšana </a:t>
            </a:r>
            <a:r>
              <a:rPr lang="nb-NO" dirty="0" smtClean="0"/>
              <a:t>– </a:t>
            </a:r>
            <a:r>
              <a:rPr lang="lv-LV" dirty="0" smtClean="0"/>
              <a:t>pašvaldību pienākumi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125834" y="3331371"/>
            <a:ext cx="7391564" cy="650319"/>
          </a:xfrm>
        </p:spPr>
        <p:txBody>
          <a:bodyPr>
            <a:normAutofit/>
          </a:bodyPr>
          <a:lstStyle/>
          <a:p>
            <a:pPr algn="ctr"/>
            <a:r>
              <a:rPr lang="nb-NO" dirty="0" smtClean="0"/>
              <a:t>Nina </a:t>
            </a:r>
            <a:r>
              <a:rPr lang="nb-NO" dirty="0"/>
              <a:t>Gran, </a:t>
            </a:r>
            <a:r>
              <a:rPr lang="lv-LV" dirty="0" smtClean="0"/>
              <a:t>vecākā </a:t>
            </a:r>
            <a:r>
              <a:rPr lang="lv-LV" dirty="0" smtClean="0"/>
              <a:t>padomniece</a:t>
            </a:r>
            <a:r>
              <a:rPr lang="nb-NO" dirty="0" smtClean="0"/>
              <a:t>, </a:t>
            </a:r>
            <a:r>
              <a:rPr lang="nb-NO" dirty="0" smtClean="0"/>
              <a:t>KS,  </a:t>
            </a:r>
            <a:r>
              <a:rPr lang="lv-LV" dirty="0" smtClean="0"/>
              <a:t>Norvēģija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00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298751"/>
            <a:ext cx="8229600" cy="593878"/>
          </a:xfrm>
        </p:spPr>
        <p:txBody>
          <a:bodyPr/>
          <a:lstStyle/>
          <a:p>
            <a:r>
              <a:rPr lang="lv-LV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Pienākumi – pašvaldības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53886"/>
            <a:ext cx="8229600" cy="45611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v-LV" sz="9600" dirty="0" smtClean="0"/>
              <a:t>Mājokļa veids</a:t>
            </a:r>
            <a:endParaRPr lang="nb-NO" sz="9600" dirty="0"/>
          </a:p>
          <a:p>
            <a:r>
              <a:rPr lang="lv-LV" sz="9600" dirty="0" smtClean="0"/>
              <a:t>Pašvaldībai piederoši dzīvokļi</a:t>
            </a:r>
            <a:endParaRPr lang="nb-NO" sz="9600" dirty="0" smtClean="0"/>
          </a:p>
          <a:p>
            <a:r>
              <a:rPr lang="lv-LV" sz="9600" dirty="0" smtClean="0"/>
              <a:t>Privāts mājoklis</a:t>
            </a:r>
            <a:endParaRPr lang="nb-NO" sz="9600" dirty="0" smtClean="0"/>
          </a:p>
          <a:p>
            <a:endParaRPr lang="nb-NO" sz="6200" dirty="0" smtClean="0"/>
          </a:p>
          <a:p>
            <a:pPr marL="0" indent="0">
              <a:buNone/>
            </a:pPr>
            <a:endParaRPr lang="nb-NO" sz="6200" dirty="0" smtClean="0"/>
          </a:p>
          <a:p>
            <a:pPr marL="0" indent="0">
              <a:buNone/>
            </a:pPr>
            <a:r>
              <a:rPr lang="lv-LV" sz="9600" dirty="0" smtClean="0"/>
              <a:t>Kā atrast mājokli?</a:t>
            </a:r>
            <a:endParaRPr lang="nb-NO" sz="9600" dirty="0"/>
          </a:p>
          <a:p>
            <a:r>
              <a:rPr lang="lv-LV" sz="9600" dirty="0" smtClean="0"/>
              <a:t>Pašvaldība piedāvā dzīvokli</a:t>
            </a:r>
            <a:endParaRPr lang="nb-NO" sz="9600" dirty="0" smtClean="0"/>
          </a:p>
          <a:p>
            <a:r>
              <a:rPr lang="lv-LV" sz="9600" dirty="0" smtClean="0"/>
              <a:t>Bēgļi paši atrod mājokli īrēšanai</a:t>
            </a:r>
            <a:endParaRPr lang="nb-NO" sz="9600" dirty="0" smtClean="0"/>
          </a:p>
          <a:p>
            <a:r>
              <a:rPr lang="lv-LV" sz="9600" dirty="0" smtClean="0"/>
              <a:t>Privātpersonas piedāvā izīrēt mājokli</a:t>
            </a:r>
            <a:endParaRPr lang="nb-NO" sz="9600" dirty="0" smtClean="0"/>
          </a:p>
          <a:p>
            <a:r>
              <a:rPr lang="lv-LV" sz="9600" dirty="0" smtClean="0"/>
              <a:t>Pašvaldība piedāvā kredītu mājokļa iegādei</a:t>
            </a:r>
            <a:endParaRPr lang="nb-NO" sz="9600" dirty="0"/>
          </a:p>
          <a:p>
            <a:pPr marL="0" indent="0">
              <a:buNone/>
            </a:pPr>
            <a:endParaRPr lang="nb-NO" sz="6200" dirty="0" smtClean="0"/>
          </a:p>
          <a:p>
            <a:pPr marL="0" indent="0">
              <a:buNone/>
            </a:pPr>
            <a:endParaRPr lang="nb-NO" sz="6200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										</a:t>
            </a:r>
            <a:endParaRPr lang="nb-NO" dirty="0"/>
          </a:p>
        </p:txBody>
      </p:sp>
      <p:pic>
        <p:nvPicPr>
          <p:cNvPr id="4" name="Picture 3" descr="C:\Users\778ng\AppData\Local\Microsoft\Windows\Temporary Internet Files\Content.IE5\R8BK4S9T\14491-illustration-of-a-house-p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90" y="106135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1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2922"/>
            <a:ext cx="8229600" cy="593878"/>
          </a:xfrm>
        </p:spPr>
        <p:txBody>
          <a:bodyPr/>
          <a:lstStyle/>
          <a:p>
            <a:r>
              <a:rPr lang="lv-LV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Pienākumi – pašvaldība</a:t>
            </a:r>
            <a:endParaRPr lang="nb-NO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91344"/>
            <a:ext cx="8229600" cy="3725336"/>
          </a:xfrm>
        </p:spPr>
        <p:txBody>
          <a:bodyPr>
            <a:normAutofit/>
          </a:bodyPr>
          <a:lstStyle/>
          <a:p>
            <a:r>
              <a:rPr lang="lv-LV" sz="2800" dirty="0" smtClean="0"/>
              <a:t>Veselības aprūpe</a:t>
            </a:r>
            <a:endParaRPr lang="nb-NO" sz="2800" dirty="0" smtClean="0"/>
          </a:p>
          <a:p>
            <a:r>
              <a:rPr lang="lv-LV" sz="2800" dirty="0" smtClean="0"/>
              <a:t>Valodu apmācība</a:t>
            </a:r>
            <a:endParaRPr lang="nb-NO" sz="2800" dirty="0" smtClean="0"/>
          </a:p>
          <a:p>
            <a:r>
              <a:rPr lang="nb-NO" sz="2800" dirty="0" smtClean="0"/>
              <a:t>I</a:t>
            </a:r>
            <a:r>
              <a:rPr lang="lv-LV" sz="2800" dirty="0" err="1" smtClean="0"/>
              <a:t>evadprogramma</a:t>
            </a:r>
            <a:endParaRPr lang="nb-NO" sz="2800" dirty="0" smtClean="0"/>
          </a:p>
          <a:p>
            <a:r>
              <a:rPr lang="lv-LV" sz="2800" dirty="0" smtClean="0"/>
              <a:t>Bērnudārzs</a:t>
            </a:r>
            <a:endParaRPr lang="nb-NO" sz="2800" dirty="0" smtClean="0"/>
          </a:p>
          <a:p>
            <a:r>
              <a:rPr lang="lv-LV" sz="2800" dirty="0" smtClean="0"/>
              <a:t>Pamatskola</a:t>
            </a:r>
            <a:endParaRPr lang="nb-NO" sz="2800" dirty="0"/>
          </a:p>
        </p:txBody>
      </p:sp>
      <p:pic>
        <p:nvPicPr>
          <p:cNvPr id="11266" name="Picture 2" descr="C:\Users\778ng\AppData\Local\Microsoft\Windows\Temporary Internet Files\Content.IE5\R8BK4S9T\docto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6997" y="1260565"/>
            <a:ext cx="1442305" cy="26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778ng\AppData\Local\Microsoft\Windows\Temporary Internet Files\Content.IE5\UO8K9R7Q\cartoonGrad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57" y="4574761"/>
            <a:ext cx="1409700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778ng\AppData\Local\Microsoft\Windows\Temporary Internet Files\Content.IE5\NWMYN19Y\students_comput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20" y="2449285"/>
            <a:ext cx="1816608" cy="16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778ng\AppData\Local\Microsoft\Windows\Temporary Internet Files\Content.IE5\S4ZR1VOU\School Clip Art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47" y="4574761"/>
            <a:ext cx="3469849" cy="16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8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8666" y="206905"/>
            <a:ext cx="8529145" cy="663952"/>
          </a:xfrm>
        </p:spPr>
        <p:txBody>
          <a:bodyPr>
            <a:normAutofit/>
          </a:bodyPr>
          <a:lstStyle/>
          <a:p>
            <a:r>
              <a:rPr lang="lv-LV" b="1" dirty="0" smtClean="0"/>
              <a:t>BĒGĻU IZMITINĀŠANA NORVĒĢIJĀ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33002914"/>
              </p:ext>
            </p:extLst>
          </p:nvPr>
        </p:nvGraphicFramePr>
        <p:xfrm>
          <a:off x="753533" y="1129019"/>
          <a:ext cx="7972456" cy="481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1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62037"/>
            <a:ext cx="8229600" cy="593878"/>
          </a:xfrm>
        </p:spPr>
        <p:txBody>
          <a:bodyPr/>
          <a:lstStyle/>
          <a:p>
            <a:r>
              <a:rPr lang="lv-LV" b="1" dirty="0" smtClean="0"/>
              <a:t>Bēgļu izmitināšana Norvēģijā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658"/>
            <a:ext cx="8229600" cy="4158342"/>
          </a:xfrm>
        </p:spPr>
        <p:txBody>
          <a:bodyPr>
            <a:normAutofit/>
          </a:bodyPr>
          <a:lstStyle/>
          <a:p>
            <a:r>
              <a:rPr lang="lv-LV" dirty="0" smtClean="0"/>
              <a:t>Līgums starp </a:t>
            </a:r>
            <a:r>
              <a:rPr lang="nb-NO" dirty="0" smtClean="0"/>
              <a:t>KS </a:t>
            </a:r>
            <a:r>
              <a:rPr lang="lv-LV" dirty="0" smtClean="0"/>
              <a:t>un valsti</a:t>
            </a:r>
            <a:r>
              <a:rPr lang="nb-NO" dirty="0" smtClean="0"/>
              <a:t>: </a:t>
            </a:r>
            <a:r>
              <a:rPr lang="lv-LV" dirty="0" smtClean="0"/>
              <a:t>sekmīgai integrācijai un ātrai izmitināšanai</a:t>
            </a:r>
            <a:endParaRPr lang="nb-NO" dirty="0" smtClean="0"/>
          </a:p>
          <a:p>
            <a:r>
              <a:rPr lang="lv-LV" dirty="0" smtClean="0"/>
              <a:t>Valsts ik gadu nosūta iesniegumu</a:t>
            </a:r>
            <a:endParaRPr lang="nb-NO" dirty="0" smtClean="0"/>
          </a:p>
          <a:p>
            <a:r>
              <a:rPr lang="lv-LV" dirty="0" smtClean="0"/>
              <a:t>Katra pašvaldība lemj par personu skaitu</a:t>
            </a:r>
            <a:endParaRPr lang="nb-NO" dirty="0" smtClean="0"/>
          </a:p>
          <a:p>
            <a:r>
              <a:rPr lang="lv-LV" dirty="0" smtClean="0"/>
              <a:t>Ja trūkst vietu, noris sarunas starp </a:t>
            </a:r>
            <a:r>
              <a:rPr lang="nb-NO" dirty="0" smtClean="0"/>
              <a:t>KS</a:t>
            </a:r>
            <a:r>
              <a:rPr lang="lv-LV" dirty="0" smtClean="0"/>
              <a:t> un valsti – pašvaldību</a:t>
            </a:r>
            <a:endParaRPr lang="nb-NO" dirty="0" smtClean="0"/>
          </a:p>
          <a:p>
            <a:r>
              <a:rPr lang="lv-LV" dirty="0" smtClean="0"/>
              <a:t>Bēgļi paliek centrā, līdz viņiem ir atrasts pastāvīgs mājoklis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lv-LV" dirty="0" smtClean="0"/>
              <a:t>Pašvaldībām ir tiesības atteikt personu uzņemšanu</a:t>
            </a:r>
            <a:endParaRPr lang="nb-NO" dirty="0" smtClean="0"/>
          </a:p>
          <a:p>
            <a:r>
              <a:rPr lang="lv-LV" dirty="0" smtClean="0"/>
              <a:t>Ja trūkst mājokļu, bēgļi ilgstoši uzturas centros</a:t>
            </a:r>
            <a:endParaRPr lang="nb-NO" dirty="0" smtClean="0"/>
          </a:p>
          <a:p>
            <a:r>
              <a:rPr lang="lv-LV" dirty="0" smtClean="0"/>
              <a:t>Pašvaldība pienācīgi nodrošina pakalpojumus</a:t>
            </a:r>
            <a:endParaRPr lang="nb-NO" dirty="0" smtClean="0"/>
          </a:p>
          <a:p>
            <a:r>
              <a:rPr lang="lv-LV" dirty="0" smtClean="0"/>
              <a:t>Izmitināšanas vietas izvēle</a:t>
            </a:r>
            <a:r>
              <a:rPr lang="nb-NO" dirty="0" smtClean="0"/>
              <a:t>: </a:t>
            </a:r>
            <a:r>
              <a:rPr lang="lv-LV" dirty="0" smtClean="0"/>
              <a:t>pēc nodarbinātības un integrācijas apsvērumiem</a:t>
            </a:r>
            <a:endParaRPr lang="nb-NO" dirty="0"/>
          </a:p>
          <a:p>
            <a:endParaRPr lang="nb-NO" dirty="0"/>
          </a:p>
        </p:txBody>
      </p:sp>
      <p:sp>
        <p:nvSpPr>
          <p:cNvPr id="4" name="Pil høyre 3"/>
          <p:cNvSpPr/>
          <p:nvPr/>
        </p:nvSpPr>
        <p:spPr>
          <a:xfrm>
            <a:off x="457200" y="3454905"/>
            <a:ext cx="757646" cy="3716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2" name="Picture 2" descr="C:\Users\778ng\AppData\Local\Microsoft\Windows\Temporary Internet Files\Content.IE5\ZH0U06BZ\Flag-map_of_Norwa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55" y="2993571"/>
            <a:ext cx="2236453" cy="23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2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6363" y="556049"/>
            <a:ext cx="8229600" cy="593878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Bēgļu izmitināšana Zviedrijā</a:t>
            </a:r>
            <a:endParaRPr lang="nb-NO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6363" y="1149927"/>
            <a:ext cx="8229600" cy="5028804"/>
          </a:xfrm>
        </p:spPr>
        <p:txBody>
          <a:bodyPr>
            <a:normAutofit fontScale="70000" lnSpcReduction="20000"/>
          </a:bodyPr>
          <a:lstStyle/>
          <a:p>
            <a:r>
              <a:rPr lang="lv-LV" sz="2400" dirty="0" smtClean="0"/>
              <a:t>Patvēruma meklētāji var izvēlēties, kur dzīvot, ja viņi atrod vietu pie draugiem vai ģimenes.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-  </a:t>
            </a:r>
            <a:r>
              <a:rPr lang="lv-LV" sz="2400" dirty="0"/>
              <a:t>V</a:t>
            </a:r>
            <a:r>
              <a:rPr lang="lv-LV" sz="2400" dirty="0" smtClean="0"/>
              <a:t>iņiem ir tiesības pēc atļaujas saņemšanas apmesties tajā pašā pašvaldībā</a:t>
            </a: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r>
              <a:rPr lang="lv-LV" sz="2400" dirty="0" smtClean="0"/>
              <a:t>Citi patvēruma meklētāji dodas uz patvēruma centriem</a:t>
            </a:r>
            <a:r>
              <a:rPr lang="nb-NO" sz="2400" dirty="0" smtClean="0"/>
              <a:t>. 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- </a:t>
            </a:r>
            <a:r>
              <a:rPr lang="lv-LV" sz="2400" dirty="0" smtClean="0"/>
              <a:t>Viņiem jāgaida uz izmitināšanu pēc līguma starp valsti un pašvaldību.</a:t>
            </a:r>
            <a:endParaRPr lang="nb-NO" sz="2400" dirty="0"/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 	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	</a:t>
            </a:r>
          </a:p>
          <a:p>
            <a:pPr>
              <a:buFontTx/>
              <a:buChar char="-"/>
            </a:pPr>
            <a:r>
              <a:rPr lang="lv-LV" sz="2400" dirty="0" smtClean="0"/>
              <a:t>Vairāk nekā </a:t>
            </a:r>
            <a:r>
              <a:rPr lang="nb-NO" sz="2400" dirty="0" smtClean="0"/>
              <a:t>50% </a:t>
            </a:r>
            <a:r>
              <a:rPr lang="lv-LV" sz="2400" dirty="0" smtClean="0"/>
              <a:t>pārceļas dzīvot pie draugiem vai ģimenes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lv-LV" sz="2400" dirty="0" smtClean="0"/>
              <a:t>Slikti apstākļi </a:t>
            </a:r>
            <a:r>
              <a:rPr lang="nb-NO" sz="2400" dirty="0" smtClean="0"/>
              <a:t>– </a:t>
            </a:r>
            <a:r>
              <a:rPr lang="lv-LV" sz="2400" dirty="0" smtClean="0"/>
              <a:t>pārapdzīvotība mājokļos,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smtClean="0"/>
              <a:t> </a:t>
            </a:r>
            <a:r>
              <a:rPr lang="lv-LV" sz="2400" dirty="0" smtClean="0"/>
              <a:t>nelabvēlīgi sociālie apstākļi</a:t>
            </a:r>
            <a:r>
              <a:rPr lang="nb-NO" sz="2400" dirty="0" smtClean="0"/>
              <a:t>, </a:t>
            </a:r>
            <a:r>
              <a:rPr lang="nb-NO" sz="2400" dirty="0"/>
              <a:t>	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lv-LV" sz="2400" dirty="0"/>
              <a:t>a</a:t>
            </a:r>
            <a:r>
              <a:rPr lang="lv-LV" sz="2400" dirty="0" smtClean="0"/>
              <a:t>ugsts bezdarba līmenis</a:t>
            </a:r>
            <a:r>
              <a:rPr lang="nb-NO" sz="2400" dirty="0" smtClean="0"/>
              <a:t>, 	</a:t>
            </a:r>
          </a:p>
          <a:p>
            <a:pPr>
              <a:buFontTx/>
              <a:buChar char="-"/>
            </a:pPr>
            <a:r>
              <a:rPr lang="nb-NO" sz="2400" dirty="0" smtClean="0"/>
              <a:t>integr</a:t>
            </a:r>
            <a:r>
              <a:rPr lang="lv-LV" sz="2400" dirty="0" smtClean="0"/>
              <a:t>ēšanās</a:t>
            </a:r>
            <a:r>
              <a:rPr lang="nb-NO" sz="2400" dirty="0" smtClean="0"/>
              <a:t> probl</a:t>
            </a:r>
            <a:r>
              <a:rPr lang="lv-LV" sz="2400" dirty="0" smtClean="0"/>
              <a:t>ē</a:t>
            </a:r>
            <a:r>
              <a:rPr lang="nb-NO" sz="2400" dirty="0" smtClean="0"/>
              <a:t>m</a:t>
            </a:r>
            <a:r>
              <a:rPr lang="lv-LV" sz="2400" dirty="0" smtClean="0"/>
              <a:t>a</a:t>
            </a:r>
            <a:r>
              <a:rPr lang="nb-NO" sz="2400" dirty="0" smtClean="0"/>
              <a:t>s</a:t>
            </a:r>
            <a:r>
              <a:rPr lang="lv-LV" sz="2400" dirty="0" smtClean="0"/>
              <a:t>.</a:t>
            </a: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	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                    </a:t>
            </a: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	</a:t>
            </a:r>
            <a:endParaRPr lang="nb-NO" sz="2400" dirty="0"/>
          </a:p>
        </p:txBody>
      </p:sp>
      <p:sp>
        <p:nvSpPr>
          <p:cNvPr id="5" name="Pil høyre 4"/>
          <p:cNvSpPr/>
          <p:nvPr/>
        </p:nvSpPr>
        <p:spPr>
          <a:xfrm>
            <a:off x="601102" y="2771247"/>
            <a:ext cx="627017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4" name="Picture 2" descr="C:\Users\778ng\AppData\Local\Microsoft\Windows\Temporary Internet Files\Content.IE5\UO8K9R7Q\Animated-Flag-Sweden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39" y="3994376"/>
            <a:ext cx="2647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2697" y="647094"/>
            <a:ext cx="8229600" cy="593878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Bēgļu izmitināšana Dānijā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1417"/>
            <a:ext cx="8229600" cy="4619897"/>
          </a:xfrm>
        </p:spPr>
        <p:txBody>
          <a:bodyPr>
            <a:normAutofit/>
          </a:bodyPr>
          <a:lstStyle/>
          <a:p>
            <a:r>
              <a:rPr lang="lv-LV" sz="2400" dirty="0" smtClean="0"/>
              <a:t>Valsts nolemj, kur izmitināt bēgļus</a:t>
            </a:r>
            <a:endParaRPr lang="nb-NO" sz="2400" dirty="0" smtClean="0"/>
          </a:p>
          <a:p>
            <a:r>
              <a:rPr lang="lv-LV" sz="2400" dirty="0" smtClean="0"/>
              <a:t>Vienāda imigrantu proporcija visās pašvaldībās</a:t>
            </a:r>
            <a:endParaRPr lang="nb-NO" sz="2400" dirty="0" smtClean="0"/>
          </a:p>
          <a:p>
            <a:r>
              <a:rPr lang="lv-LV" sz="2400" dirty="0" smtClean="0"/>
              <a:t>Izmitināšana </a:t>
            </a:r>
            <a:r>
              <a:rPr lang="nb-NO" sz="2400" dirty="0" smtClean="0"/>
              <a:t>1</a:t>
            </a:r>
            <a:r>
              <a:rPr lang="lv-LV" sz="2400" dirty="0" smtClean="0"/>
              <a:t>–</a:t>
            </a:r>
            <a:r>
              <a:rPr lang="nb-NO" sz="2400" dirty="0" smtClean="0"/>
              <a:t>2 </a:t>
            </a:r>
            <a:r>
              <a:rPr lang="lv-LV" sz="2400" dirty="0" smtClean="0"/>
              <a:t>mēnešu laikā pēc atļaujas</a:t>
            </a:r>
            <a:endParaRPr lang="nb-NO" sz="2400" dirty="0" smtClean="0"/>
          </a:p>
          <a:p>
            <a:endParaRPr lang="nb-NO" sz="2400" dirty="0" smtClean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	</a:t>
            </a:r>
          </a:p>
          <a:p>
            <a:pPr lvl="1"/>
            <a:r>
              <a:rPr lang="lv-LV" sz="2400" dirty="0" smtClean="0"/>
              <a:t>Lielākajām pilsētām ir visvairāk izredžu neuzņemt bēgļus</a:t>
            </a:r>
            <a:endParaRPr lang="nb-NO" sz="2400" dirty="0" smtClean="0"/>
          </a:p>
          <a:p>
            <a:pPr lvl="1"/>
            <a:r>
              <a:rPr lang="lv-LV" sz="2400" dirty="0" smtClean="0"/>
              <a:t>Daudzos gadījumos dzīvesvieta ir tikai uz pagaidu laiku</a:t>
            </a:r>
            <a:endParaRPr lang="nb-NO" sz="2400" dirty="0"/>
          </a:p>
        </p:txBody>
      </p:sp>
      <p:sp>
        <p:nvSpPr>
          <p:cNvPr id="6" name="Pil høyre 5"/>
          <p:cNvSpPr/>
          <p:nvPr/>
        </p:nvSpPr>
        <p:spPr>
          <a:xfrm>
            <a:off x="457200" y="3454905"/>
            <a:ext cx="757646" cy="3716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218" name="Picture 2" descr="C:\Users\778ng\AppData\Local\Microsoft\Windows\Temporary Internet Files\Content.IE5\NWMYN19Y\DenmarkStub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06" y="1796142"/>
            <a:ext cx="2256494" cy="2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97754"/>
            <a:ext cx="8229600" cy="593878"/>
          </a:xfrm>
        </p:spPr>
        <p:txBody>
          <a:bodyPr/>
          <a:lstStyle/>
          <a:p>
            <a:r>
              <a:rPr lang="lv-LV" b="1" dirty="0" smtClean="0"/>
              <a:t>IZMITINĀŠANAS MODEĻI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67832"/>
            <a:ext cx="8229600" cy="55322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lv-LV" sz="2800" dirty="0" smtClean="0"/>
              <a:t>Lēmumu pieņem</a:t>
            </a:r>
            <a:r>
              <a:rPr lang="nb-NO" sz="2800" dirty="0" smtClean="0"/>
              <a:t>:</a:t>
            </a:r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r>
              <a:rPr lang="lv-LV" sz="5100" dirty="0" smtClean="0"/>
              <a:t>valsts</a:t>
            </a:r>
            <a:r>
              <a:rPr lang="nb-NO" sz="5100" dirty="0" smtClean="0"/>
              <a:t>: 		</a:t>
            </a:r>
            <a:r>
              <a:rPr lang="nb-NO" sz="5100" b="1" dirty="0" smtClean="0">
                <a:solidFill>
                  <a:srgbClr val="FF0000"/>
                </a:solidFill>
              </a:rPr>
              <a:t>D</a:t>
            </a:r>
            <a:r>
              <a:rPr lang="lv-LV" sz="5100" b="1" dirty="0" err="1" smtClean="0">
                <a:solidFill>
                  <a:srgbClr val="FF0000"/>
                </a:solidFill>
              </a:rPr>
              <a:t>ānija</a:t>
            </a:r>
            <a:r>
              <a:rPr lang="lv-LV" sz="5100" b="1" dirty="0" smtClean="0">
                <a:solidFill>
                  <a:srgbClr val="FF0000"/>
                </a:solidFill>
              </a:rPr>
              <a:t> </a:t>
            </a:r>
            <a:r>
              <a:rPr lang="nb-NO" sz="5100" b="1" dirty="0" smtClean="0">
                <a:solidFill>
                  <a:srgbClr val="FF0000"/>
                </a:solidFill>
              </a:rPr>
              <a:t>– </a:t>
            </a:r>
            <a:r>
              <a:rPr lang="lv-LV" sz="5100" b="1" dirty="0" smtClean="0">
                <a:solidFill>
                  <a:srgbClr val="FF0000"/>
                </a:solidFill>
              </a:rPr>
              <a:t>visur vienāds </a:t>
            </a:r>
            <a:br>
              <a:rPr lang="lv-LV" sz="5100" b="1" dirty="0" smtClean="0">
                <a:solidFill>
                  <a:srgbClr val="FF0000"/>
                </a:solidFill>
              </a:rPr>
            </a:br>
            <a:r>
              <a:rPr lang="lv-LV" sz="5100" b="1" dirty="0" smtClean="0">
                <a:solidFill>
                  <a:srgbClr val="FF0000"/>
                </a:solidFill>
              </a:rPr>
              <a:t>			proporcionālais skaits</a:t>
            </a:r>
            <a:endParaRPr lang="nb-NO" sz="5100" b="1" dirty="0" smtClean="0">
              <a:solidFill>
                <a:srgbClr val="FF0000"/>
              </a:solidFill>
            </a:endParaRPr>
          </a:p>
          <a:p>
            <a:endParaRPr lang="nb-NO" sz="5100" b="1" dirty="0">
              <a:solidFill>
                <a:srgbClr val="FF0000"/>
              </a:solidFill>
            </a:endParaRPr>
          </a:p>
          <a:p>
            <a:endParaRPr lang="nb-NO" sz="5100" dirty="0" smtClean="0"/>
          </a:p>
          <a:p>
            <a:r>
              <a:rPr lang="lv-LV" sz="5100" dirty="0" smtClean="0"/>
              <a:t>bēgļi</a:t>
            </a:r>
            <a:r>
              <a:rPr lang="nb-NO" sz="5100" dirty="0" smtClean="0"/>
              <a:t>: </a:t>
            </a:r>
            <a:r>
              <a:rPr lang="nb-NO" sz="5100" dirty="0"/>
              <a:t>	</a:t>
            </a:r>
            <a:r>
              <a:rPr lang="lv-LV" sz="5100" b="1" dirty="0" smtClean="0">
                <a:solidFill>
                  <a:schemeClr val="accent6">
                    <a:lumMod val="75000"/>
                  </a:schemeClr>
                </a:solidFill>
              </a:rPr>
              <a:t>Zviedrija – koncentrācija dažās pilsētās</a:t>
            </a:r>
            <a:endParaRPr lang="nb-NO" sz="5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nb-NO" sz="51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b-NO" sz="5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nb-NO" sz="5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lv-LV" sz="5100" dirty="0" smtClean="0"/>
              <a:t>pašvaldības</a:t>
            </a:r>
            <a:r>
              <a:rPr lang="nb-NO" sz="5100" dirty="0" smtClean="0"/>
              <a:t>: </a:t>
            </a:r>
            <a:r>
              <a:rPr lang="nb-NO" sz="5100" dirty="0"/>
              <a:t>	</a:t>
            </a:r>
            <a:r>
              <a:rPr lang="lv-LV" sz="5100" b="1" dirty="0" smtClean="0">
                <a:solidFill>
                  <a:srgbClr val="00B050"/>
                </a:solidFill>
              </a:rPr>
              <a:t>Norvēģija </a:t>
            </a:r>
            <a:r>
              <a:rPr lang="nb-NO" sz="5100" b="1" dirty="0" smtClean="0">
                <a:solidFill>
                  <a:srgbClr val="00B050"/>
                </a:solidFill>
              </a:rPr>
              <a:t>– </a:t>
            </a:r>
            <a:r>
              <a:rPr lang="lv-LV" sz="5100" b="1" dirty="0" smtClean="0">
                <a:solidFill>
                  <a:srgbClr val="00B050"/>
                </a:solidFill>
              </a:rPr>
              <a:t>vairākumā pašvaldību</a:t>
            </a:r>
            <a:endParaRPr lang="nb-NO" sz="5100" b="1" dirty="0" smtClean="0">
              <a:solidFill>
                <a:srgbClr val="00B050"/>
              </a:solidFill>
            </a:endParaRPr>
          </a:p>
          <a:p>
            <a:pPr marL="2286000" lvl="5" indent="0">
              <a:buNone/>
            </a:pPr>
            <a:endParaRPr lang="nb-NO" sz="5100" b="1" dirty="0">
              <a:solidFill>
                <a:srgbClr val="00B050"/>
              </a:solidFill>
            </a:endParaRPr>
          </a:p>
          <a:p>
            <a:endParaRPr lang="nb-NO" b="1" dirty="0" smtClean="0">
              <a:solidFill>
                <a:srgbClr val="FF0000"/>
              </a:solidFill>
            </a:endParaRPr>
          </a:p>
          <a:p>
            <a:endParaRPr lang="nb-NO" b="1" dirty="0" smtClean="0">
              <a:solidFill>
                <a:srgbClr val="FF0000"/>
              </a:solidFill>
            </a:endParaRPr>
          </a:p>
          <a:p>
            <a:endParaRPr lang="nb-NO" dirty="0" smtClean="0"/>
          </a:p>
          <a:p>
            <a:r>
              <a:rPr lang="nb-NO" sz="2800" dirty="0" smtClean="0"/>
              <a:t> </a:t>
            </a:r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7170" name="Picture 2" descr="C:\Users\778ng\AppData\Local\Microsoft\Windows\Temporary Internet Files\Content.IE5\ZH0U06BZ\Hydrogenlink.Denmar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507870"/>
            <a:ext cx="1136255" cy="13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78ng\AppData\Local\Microsoft\Windows\Temporary Internet Files\Content.IE5\UO8K9R7Q\sweden_land_197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14" y="1965363"/>
            <a:ext cx="1355186" cy="17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ssholder for innho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66" y="3973286"/>
            <a:ext cx="2101836" cy="2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34030"/>
            <a:ext cx="8229600" cy="593878"/>
          </a:xfrm>
        </p:spPr>
        <p:txBody>
          <a:bodyPr/>
          <a:lstStyle/>
          <a:p>
            <a:r>
              <a:rPr lang="lv-LV" b="1" dirty="0" smtClean="0">
                <a:solidFill>
                  <a:srgbClr val="002060"/>
                </a:solidFill>
              </a:rPr>
              <a:t>Kas ir sekmīgas integrācijas pamatā</a:t>
            </a:r>
            <a:r>
              <a:rPr lang="nb-NO" b="1" dirty="0" smtClean="0">
                <a:solidFill>
                  <a:srgbClr val="002060"/>
                </a:solidFill>
              </a:rPr>
              <a:t>?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0790"/>
            <a:ext cx="8229600" cy="4558936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Zviedrija</a:t>
            </a:r>
            <a:r>
              <a:rPr lang="nb-NO" b="1" dirty="0" smtClean="0">
                <a:solidFill>
                  <a:srgbClr val="FF0000"/>
                </a:solidFill>
              </a:rPr>
              <a:t>:</a:t>
            </a:r>
            <a:r>
              <a:rPr lang="nb-NO" dirty="0" smtClean="0"/>
              <a:t>   </a:t>
            </a:r>
            <a:r>
              <a:rPr lang="lv-LV" dirty="0" smtClean="0"/>
              <a:t>Bēgļiem ir pārāk liela izvēles brīvība.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	</a:t>
            </a:r>
            <a:r>
              <a:rPr lang="lv-LV" dirty="0" smtClean="0"/>
              <a:t>Pašvaldībām ir pārāk maza izvēles brīvība.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lv-LV" b="1" dirty="0" smtClean="0">
                <a:solidFill>
                  <a:srgbClr val="FF0000"/>
                </a:solidFill>
              </a:rPr>
              <a:t>Dānija</a:t>
            </a:r>
            <a:r>
              <a:rPr lang="nb-NO" dirty="0" smtClean="0"/>
              <a:t>: </a:t>
            </a:r>
            <a:r>
              <a:rPr lang="lv-LV" dirty="0" smtClean="0"/>
              <a:t>	Ne bēgļiem, ne pašvaldībai nav izvēles tiesību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lv-LV" b="1" dirty="0" smtClean="0">
                <a:solidFill>
                  <a:srgbClr val="C00000"/>
                </a:solidFill>
              </a:rPr>
              <a:t>Norvēģija</a:t>
            </a:r>
            <a:r>
              <a:rPr lang="nb-NO" dirty="0" smtClean="0">
                <a:solidFill>
                  <a:srgbClr val="C00000"/>
                </a:solidFill>
              </a:rPr>
              <a:t>:  </a:t>
            </a:r>
            <a:r>
              <a:rPr lang="lv-LV" dirty="0" smtClean="0">
                <a:solidFill>
                  <a:srgbClr val="C00000"/>
                </a:solidFill>
              </a:rPr>
              <a:t>–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lv-LV" dirty="0" smtClean="0">
                <a:solidFill>
                  <a:srgbClr val="C00000"/>
                </a:solidFill>
              </a:rPr>
              <a:t>Pašvaldībai ir izvēles tiesības</a:t>
            </a:r>
            <a:r>
              <a:rPr lang="lv-LV" dirty="0">
                <a:solidFill>
                  <a:srgbClr val="C00000"/>
                </a:solidFill>
              </a:rPr>
              <a:t>.</a:t>
            </a:r>
            <a:endParaRPr lang="nb-NO" dirty="0" smtClean="0">
              <a:solidFill>
                <a:srgbClr val="C00000"/>
              </a:solidFill>
            </a:endParaRPr>
          </a:p>
          <a:p>
            <a:pPr lvl="3"/>
            <a:r>
              <a:rPr lang="lv-LV" dirty="0" smtClean="0">
                <a:solidFill>
                  <a:srgbClr val="C00000"/>
                </a:solidFill>
              </a:rPr>
              <a:t>Izmitināšana balstās uz integrācijai labvēlīgākajiem apsvērumiem.</a:t>
            </a:r>
            <a:endParaRPr lang="nb-NO" dirty="0" smtClean="0">
              <a:solidFill>
                <a:srgbClr val="C00000"/>
              </a:solidFill>
            </a:endParaRPr>
          </a:p>
          <a:p>
            <a:endParaRPr lang="nb-N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6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6057" y="293914"/>
            <a:ext cx="8229600" cy="70757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Kā Norvēģijas izmitināšanas modelis veicina integrācija</a:t>
            </a:r>
            <a:r>
              <a:rPr lang="en-US" dirty="0" smtClean="0"/>
              <a:t>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2397"/>
            <a:ext cx="8229600" cy="4974771"/>
          </a:xfrm>
        </p:spPr>
        <p:txBody>
          <a:bodyPr>
            <a:normAutofit/>
          </a:bodyPr>
          <a:lstStyle/>
          <a:p>
            <a:pPr lvl="0"/>
            <a:r>
              <a:rPr lang="lv-LV" dirty="0" smtClean="0"/>
              <a:t>Bēgļus uzņem tikai tās pašvaldības, kuras spēj izstrādāt </a:t>
            </a:r>
            <a:r>
              <a:rPr lang="lv-LV" dirty="0" err="1" smtClean="0"/>
              <a:t>ievadprogrammas</a:t>
            </a:r>
            <a:r>
              <a:rPr lang="en-GB" dirty="0" smtClean="0"/>
              <a:t>.</a:t>
            </a:r>
          </a:p>
          <a:p>
            <a:r>
              <a:rPr lang="lv-LV" dirty="0" smtClean="0"/>
              <a:t>Pašvaldības pieņem lēmumu</a:t>
            </a:r>
            <a:r>
              <a:rPr lang="en-GB" dirty="0" smtClean="0"/>
              <a:t>. </a:t>
            </a:r>
            <a:r>
              <a:rPr lang="lv-LV" dirty="0" smtClean="0"/>
              <a:t>Pašvaldības zina, cik lielu bēgļu skaitu tās spēj pienācīgi apkalpot</a:t>
            </a:r>
            <a:r>
              <a:rPr lang="en-GB" dirty="0" smtClean="0"/>
              <a:t>.</a:t>
            </a:r>
          </a:p>
          <a:p>
            <a:pPr lvl="0"/>
            <a:r>
              <a:rPr lang="lv-LV" dirty="0" smtClean="0"/>
              <a:t>Integrācijas pabalsts</a:t>
            </a:r>
            <a:r>
              <a:rPr lang="en-GB" dirty="0" smtClean="0"/>
              <a:t>: </a:t>
            </a:r>
            <a:r>
              <a:rPr lang="lv-LV" dirty="0" smtClean="0"/>
              <a:t>seko cilvēkam un sniedz iespēju izveidot kvalifikācijas un integrācijas pakalpojumus</a:t>
            </a:r>
            <a:r>
              <a:rPr lang="en-GB" dirty="0" smtClean="0"/>
              <a:t>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Do</a:t>
            </a:r>
            <a:r>
              <a:rPr lang="lv-LV" dirty="0" err="1" smtClean="0"/>
              <a:t>kumenti</a:t>
            </a:r>
            <a:r>
              <a:rPr lang="nb-NO" dirty="0" smtClean="0"/>
              <a:t>:</a:t>
            </a:r>
          </a:p>
          <a:p>
            <a:pPr marL="0" lvl="0" indent="0">
              <a:buNone/>
            </a:pPr>
            <a:r>
              <a:rPr lang="en-GB" dirty="0" smtClean="0"/>
              <a:t>   - </a:t>
            </a:r>
            <a:r>
              <a:rPr lang="lv-LV" dirty="0" smtClean="0"/>
              <a:t>	Laba kvalifikācija</a:t>
            </a:r>
            <a:r>
              <a:rPr lang="en-GB" dirty="0" smtClean="0"/>
              <a:t>. </a:t>
            </a:r>
            <a:r>
              <a:rPr lang="lv-LV" dirty="0" smtClean="0"/>
              <a:t>Labi rezultāti no </a:t>
            </a:r>
            <a:r>
              <a:rPr lang="lv-LV" dirty="0" err="1" smtClean="0"/>
              <a:t>ievad</a:t>
            </a:r>
            <a:r>
              <a:rPr lang="en-GB" dirty="0" smtClean="0"/>
              <a:t>program</a:t>
            </a:r>
            <a:r>
              <a:rPr lang="lv-LV" dirty="0" err="1" smtClean="0"/>
              <a:t>mām</a:t>
            </a:r>
            <a:r>
              <a:rPr lang="en-GB" dirty="0" smtClean="0"/>
              <a:t>.</a:t>
            </a:r>
            <a:endParaRPr lang="nb-NO" dirty="0"/>
          </a:p>
          <a:p>
            <a:pPr marL="0" lvl="0" indent="0">
              <a:buNone/>
            </a:pPr>
            <a:r>
              <a:rPr lang="en-GB" dirty="0" smtClean="0"/>
              <a:t>   -   </a:t>
            </a:r>
            <a:r>
              <a:rPr lang="lv-LV" dirty="0" smtClean="0"/>
              <a:t>Integrācija darba dzīvē</a:t>
            </a:r>
            <a:r>
              <a:rPr lang="en-GB" dirty="0" smtClean="0"/>
              <a:t>. </a:t>
            </a:r>
            <a:r>
              <a:rPr lang="lv-LV" dirty="0" smtClean="0"/>
              <a:t>Apsekojums par integrāciju darba dzīvē liecina, ka 	Norvēģijā ir viens no augstākajiem darbaspēka aktivitātes rādītājiem to	imigrantu vidū, kuri valstī dzīvo mazāk par </a:t>
            </a:r>
            <a:r>
              <a:rPr lang="en-GB" dirty="0" smtClean="0"/>
              <a:t>10 </a:t>
            </a:r>
            <a:r>
              <a:rPr lang="lv-LV" dirty="0" smtClean="0"/>
              <a:t>gadiem</a:t>
            </a:r>
            <a:r>
              <a:rPr lang="en-GB" dirty="0" smtClean="0"/>
              <a:t>.</a:t>
            </a:r>
            <a:r>
              <a:rPr lang="lv-LV" dirty="0" smtClean="0"/>
              <a:t> </a:t>
            </a:r>
            <a:r>
              <a:rPr lang="en-GB" dirty="0" smtClean="0"/>
              <a:t>(</a:t>
            </a:r>
            <a:r>
              <a:rPr lang="lv-LV" dirty="0" smtClean="0"/>
              <a:t>Stokholmas 	Universitāte, </a:t>
            </a:r>
            <a:r>
              <a:rPr lang="en-GB" dirty="0" smtClean="0"/>
              <a:t>2012)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7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3808"/>
            <a:ext cx="8229600" cy="593878"/>
          </a:xfrm>
        </p:spPr>
        <p:txBody>
          <a:bodyPr/>
          <a:lstStyle/>
          <a:p>
            <a:r>
              <a:rPr lang="lv-LV" b="1" dirty="0" smtClean="0"/>
              <a:t>Integrācijas pabalsts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9829"/>
            <a:ext cx="8229600" cy="4905039"/>
          </a:xfrm>
        </p:spPr>
        <p:txBody>
          <a:bodyPr/>
          <a:lstStyle/>
          <a:p>
            <a:r>
              <a:rPr lang="lv-LV" dirty="0" smtClean="0"/>
              <a:t>Pašvaldība par katru personu piecus gadus saņem finansiālu pabalstu izmitināšanas un integrācijas vajadzībām</a:t>
            </a:r>
            <a:r>
              <a:rPr lang="en-GB" dirty="0" smtClean="0"/>
              <a:t>. </a:t>
            </a:r>
          </a:p>
          <a:p>
            <a:r>
              <a:rPr lang="lv-LV" dirty="0" smtClean="0"/>
              <a:t>Papildu pabalsts uz trīs gadu periodu tiek piešķirts norvēģu valodas apmācības vajadzībām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lv-LV" dirty="0" smtClean="0"/>
              <a:t>Papildu pabalsti invalīdiem</a:t>
            </a:r>
            <a:endParaRPr lang="en-US" dirty="0" smtClean="0"/>
          </a:p>
          <a:p>
            <a:r>
              <a:rPr lang="lv-LV" dirty="0" smtClean="0"/>
              <a:t>Iespējams pieteikties īpašiem integrācijas pabalstiem</a:t>
            </a:r>
            <a:endParaRPr lang="en-US" dirty="0" smtClean="0"/>
          </a:p>
          <a:p>
            <a:endParaRPr lang="en-US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C:\Users\778ng\AppData\Local\Microsoft\Windows\Temporary Internet Files\Content.IE5\S4ZR1VOU\mathafix-bours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97" y="2802045"/>
            <a:ext cx="2132119" cy="34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96769"/>
      </p:ext>
    </p:extLst>
  </p:cSld>
  <p:clrMapOvr>
    <a:masterClrMapping/>
  </p:clrMapOvr>
</p:sld>
</file>

<file path=ppt/theme/theme1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563</Words>
  <Application>Microsoft Office PowerPoint</Application>
  <PresentationFormat>On-screen Show (4:3)</PresentationFormat>
  <Paragraphs>128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KS_slidemaster</vt:lpstr>
      <vt:lpstr>1_KS_slidemaster</vt:lpstr>
      <vt:lpstr>Office Theme</vt:lpstr>
      <vt:lpstr>Office Theme</vt:lpstr>
      <vt:lpstr>Bēgļu izmitināšana – pašvaldību pienākumi</vt:lpstr>
      <vt:lpstr>BĒGĻU IZMITINĀŠANA NORVĒĢIJĀ</vt:lpstr>
      <vt:lpstr>Bēgļu izmitināšana Norvēģijā</vt:lpstr>
      <vt:lpstr>Bēgļu izmitināšana Zviedrijā</vt:lpstr>
      <vt:lpstr>Bēgļu izmitināšana Dānijā </vt:lpstr>
      <vt:lpstr>IZMITINĀŠANAS MODEĻI</vt:lpstr>
      <vt:lpstr>Kas ir sekmīgas integrācijas pamatā?</vt:lpstr>
      <vt:lpstr>Kā Norvēģijas izmitināšanas modelis veicina integrācija? </vt:lpstr>
      <vt:lpstr>Integrācijas pabalsts</vt:lpstr>
      <vt:lpstr>Pienākumi – pašvaldības</vt:lpstr>
      <vt:lpstr>Pienākumi – pašvaldība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Ligita Pudža</cp:lastModifiedBy>
  <cp:revision>325</cp:revision>
  <cp:lastPrinted>2016-01-14T15:36:20Z</cp:lastPrinted>
  <dcterms:created xsi:type="dcterms:W3CDTF">2012-01-12T22:02:15Z</dcterms:created>
  <dcterms:modified xsi:type="dcterms:W3CDTF">2016-01-18T16:38:28Z</dcterms:modified>
</cp:coreProperties>
</file>